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73" r:id="rId6"/>
    <p:sldId id="274" r:id="rId7"/>
    <p:sldId id="267" r:id="rId8"/>
    <p:sldId id="259" r:id="rId9"/>
    <p:sldId id="260" r:id="rId10"/>
    <p:sldId id="269" r:id="rId11"/>
    <p:sldId id="276" r:id="rId12"/>
    <p:sldId id="271" r:id="rId13"/>
    <p:sldId id="277" r:id="rId14"/>
    <p:sldId id="278" r:id="rId15"/>
    <p:sldId id="279" r:id="rId16"/>
    <p:sldId id="263" r:id="rId17"/>
    <p:sldId id="264" r:id="rId18"/>
    <p:sldId id="275" r:id="rId19"/>
    <p:sldId id="28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MBAULT Morgane" initials="MM" lastIdx="1" clrIdx="0">
    <p:extLst>
      <p:ext uri="{19B8F6BF-5375-455C-9EA6-DF929625EA0E}">
        <p15:presenceInfo xmlns:p15="http://schemas.microsoft.com/office/powerpoint/2012/main" userId="MONTEMBAULT Morg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8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9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7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64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98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1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5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0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18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38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61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77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6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65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1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0911-8CC5-41F7-BC67-7799B9A17667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387D5-E0E5-48EE-B2AD-F77993A29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35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Biodiversité au lycée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977175" cy="2286172"/>
          </a:xfrm>
        </p:spPr>
        <p:txBody>
          <a:bodyPr>
            <a:normAutofit/>
          </a:bodyPr>
          <a:lstStyle/>
          <a:p>
            <a:r>
              <a:rPr lang="fr-FR" sz="2000" dirty="0"/>
              <a:t>Gestion différenciée des espaces verts et </a:t>
            </a:r>
          </a:p>
          <a:p>
            <a:r>
              <a:rPr lang="fr-FR" sz="2000" dirty="0"/>
              <a:t>Dynamique de projets pédagogiques pour 2021/22</a:t>
            </a:r>
          </a:p>
          <a:p>
            <a:endParaRPr lang="fr-FR" sz="2000" dirty="0"/>
          </a:p>
          <a:p>
            <a:r>
              <a:rPr lang="fr-FR" sz="2000" dirty="0"/>
              <a:t> JEUDI 01/07 à 10h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86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gestion différenciée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34D1B-C622-4E55-BBE2-54F617E8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64984"/>
            <a:ext cx="11615725" cy="40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55E372-3BDA-4913-8425-E1A5E1E35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5" r="1" b="1864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5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A4E415-D651-4F5A-8866-27B0011F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1" y="904580"/>
            <a:ext cx="11237976" cy="4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701F40-EBFD-48D0-BB60-051A53C3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19" y="0"/>
            <a:ext cx="391228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8396DF-B0D2-47AD-B7DE-65E7B2C1B9C2}"/>
              </a:ext>
            </a:extLst>
          </p:cNvPr>
          <p:cNvSpPr txBox="1"/>
          <p:nvPr/>
        </p:nvSpPr>
        <p:spPr>
          <a:xfrm>
            <a:off x="1120091" y="1365933"/>
            <a:ext cx="4000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Pour aller plus loin dans la démarche: </a:t>
            </a:r>
          </a:p>
          <a:p>
            <a:endParaRPr lang="fr-F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fr-FR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récupérateur</a:t>
            </a:r>
            <a:r>
              <a:rPr lang="fr-FR" dirty="0"/>
              <a:t> </a:t>
            </a:r>
            <a:r>
              <a:rPr lang="fr-FR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d’eaux pluviales  a été installé</a:t>
            </a:r>
          </a:p>
        </p:txBody>
      </p:sp>
    </p:spTree>
    <p:extLst>
      <p:ext uri="{BB962C8B-B14F-4D97-AF65-F5344CB8AC3E}">
        <p14:creationId xmlns:p14="http://schemas.microsoft.com/office/powerpoint/2010/main" val="210408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BF3E2-0A35-4FD4-B31B-C258B6AF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609600"/>
            <a:ext cx="10962168" cy="941535"/>
          </a:xfrm>
        </p:spPr>
        <p:txBody>
          <a:bodyPr>
            <a:normAutofit/>
          </a:bodyPr>
          <a:lstStyle/>
          <a:p>
            <a:r>
              <a:rPr lang="fr-FR" sz="3200" dirty="0"/>
              <a:t>Les projets d’aménagement pour la rentrée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25177E-509F-4397-98DA-A6B99DB5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51135"/>
            <a:ext cx="5716532" cy="47799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5E4D26E-DE31-48E5-A662-DA98BDF4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49" y="1551135"/>
            <a:ext cx="4679708" cy="40402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21E80D-593C-43EB-933C-9AA1498DB2AF}"/>
              </a:ext>
            </a:extLst>
          </p:cNvPr>
          <p:cNvSpPr txBox="1"/>
          <p:nvPr/>
        </p:nvSpPr>
        <p:spPr>
          <a:xfrm>
            <a:off x="6655981" y="5688419"/>
            <a:ext cx="27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Remplacer les graviers par des couvres-sol</a:t>
            </a:r>
          </a:p>
        </p:txBody>
      </p:sp>
    </p:spTree>
    <p:extLst>
      <p:ext uri="{BB962C8B-B14F-4D97-AF65-F5344CB8AC3E}">
        <p14:creationId xmlns:p14="http://schemas.microsoft.com/office/powerpoint/2010/main" val="58182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BE5BB0-1856-4837-9D13-AA2C4529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5485582" cy="60605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20C170-0A44-46D2-B851-961D45DC233B}"/>
              </a:ext>
            </a:extLst>
          </p:cNvPr>
          <p:cNvSpPr txBox="1"/>
          <p:nvPr/>
        </p:nvSpPr>
        <p:spPr>
          <a:xfrm>
            <a:off x="7070651" y="1828800"/>
            <a:ext cx="2892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Planter de nouveaux arbres fruitiers</a:t>
            </a:r>
          </a:p>
        </p:txBody>
      </p:sp>
    </p:spTree>
    <p:extLst>
      <p:ext uri="{BB962C8B-B14F-4D97-AF65-F5344CB8AC3E}">
        <p14:creationId xmlns:p14="http://schemas.microsoft.com/office/powerpoint/2010/main" val="281276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669835"/>
            <a:ext cx="69381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altLang="fr-FR" dirty="0"/>
              <a:t>Projets en cours de SVT/ </a:t>
            </a:r>
            <a:br>
              <a:rPr lang="fr-FR" altLang="fr-FR" dirty="0"/>
            </a:br>
            <a:r>
              <a:rPr lang="fr-FR" altLang="fr-FR" dirty="0"/>
              <a:t>actions éco-délégués  2021/22 ? </a:t>
            </a:r>
          </a:p>
        </p:txBody>
      </p:sp>
    </p:spTree>
    <p:extLst>
      <p:ext uri="{BB962C8B-B14F-4D97-AF65-F5344CB8AC3E}">
        <p14:creationId xmlns:p14="http://schemas.microsoft.com/office/powerpoint/2010/main" val="253269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/>
              <a:t>Communication / </a:t>
            </a:r>
            <a:r>
              <a:rPr lang="en-US" sz="3300" dirty="0" err="1"/>
              <a:t>sensibilisation</a:t>
            </a:r>
            <a:endParaRPr lang="en-US" sz="3300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79EDC6A-847F-4C23-BDAF-41BE1E993B1F}"/>
              </a:ext>
            </a:extLst>
          </p:cNvPr>
          <p:cNvSpPr txBox="1"/>
          <p:nvPr/>
        </p:nvSpPr>
        <p:spPr>
          <a:xfrm>
            <a:off x="4978917" y="1109145"/>
            <a:ext cx="6654287" cy="4603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Quels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canaux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communication ?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Site internet du lycée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collectif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parents,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élèves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 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enseignants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des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écodélégués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Affichage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sur le terrain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83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B1177AF-3BC1-413B-96AE-7E86B16895FF}"/>
              </a:ext>
            </a:extLst>
          </p:cNvPr>
          <p:cNvSpPr txBox="1"/>
          <p:nvPr/>
        </p:nvSpPr>
        <p:spPr>
          <a:xfrm>
            <a:off x="343785" y="2281738"/>
            <a:ext cx="9856381" cy="4452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lycée est engagé dans une démarche de transition depuis une 10 aine d’années :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 niveau de la </a:t>
            </a: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espaces verts 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« zéro phyto » </a:t>
            </a:r>
          </a:p>
          <a:p>
            <a:pPr marL="342900" lvl="0" indent="-342900" algn="just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niveau </a:t>
            </a:r>
            <a:r>
              <a:rPr lang="fr-FR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énergétique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CPE en 2010, prix « débranche ton lycée » </a:t>
            </a:r>
          </a:p>
          <a:p>
            <a:pPr marL="342900" lvl="0" indent="-342900" algn="just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niveau </a:t>
            </a:r>
            <a:r>
              <a:rPr lang="fr-FR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 restaurant scolaire 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dispositifs « Mon restau responsable » (filière bio, produits de saison/filière locale / fait maison) et charte d’engagement « Plaisir à la Cantine » , lutte contre le gaspillage alimentaire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niveau de la </a:t>
            </a:r>
            <a:r>
              <a:rPr lang="fr-FR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déchets 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tri sélectif dans les différents secteurs de production (ateliers, biodéchets au restaurant scolaire)</a:t>
            </a:r>
          </a:p>
          <a:p>
            <a:pPr marL="342900" lvl="0" indent="-342900" algn="just">
              <a:lnSpc>
                <a:spcPct val="105000"/>
              </a:lnSpc>
              <a:buFont typeface="Times New Roman" panose="02020603050405020304" pitchFamily="18" charset="0"/>
              <a:buChar char="-"/>
            </a:pP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mobilité douce: ajout d’un abri à vélo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niveau de la </a:t>
            </a:r>
            <a:r>
              <a:rPr lang="fr-FR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qualité de l’air 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capteurs d’oxygène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1E3F690-455F-4E4D-B48D-E06B9042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Lycée en transition: les autres actions dans lesquelles le lycée est engagé</a:t>
            </a:r>
          </a:p>
        </p:txBody>
      </p:sp>
    </p:spTree>
    <p:extLst>
      <p:ext uri="{BB962C8B-B14F-4D97-AF65-F5344CB8AC3E}">
        <p14:creationId xmlns:p14="http://schemas.microsoft.com/office/powerpoint/2010/main" val="197931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065400F-FB2B-4FFB-8567-CEAB8B7CE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1" r="13011" b="875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B1F5E0-741E-4C2A-B94C-FF2A7413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/>
              <a:t>A nous de </a:t>
            </a:r>
            <a:r>
              <a:rPr lang="en-US" sz="3800" dirty="0" err="1"/>
              <a:t>jouer</a:t>
            </a:r>
            <a:r>
              <a:rPr lang="en-US" sz="3800" dirty="0"/>
              <a:t> </a:t>
            </a:r>
            <a:r>
              <a:rPr lang="en-US" sz="3800" dirty="0" err="1"/>
              <a:t>collectivement</a:t>
            </a:r>
            <a:r>
              <a:rPr lang="en-US" sz="3800" dirty="0"/>
              <a:t> pour </a:t>
            </a:r>
            <a:r>
              <a:rPr lang="en-US" sz="3800" dirty="0" err="1"/>
              <a:t>relever</a:t>
            </a:r>
            <a:r>
              <a:rPr lang="en-US" sz="3800" dirty="0"/>
              <a:t> de nouveaux </a:t>
            </a:r>
            <a:r>
              <a:rPr lang="en-US" sz="3800" dirty="0" err="1"/>
              <a:t>défis</a:t>
            </a:r>
            <a:r>
              <a:rPr lang="en-US" sz="3800" dirty="0"/>
              <a:t>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D67E4F-7E7D-4A84-8AC4-05A21F088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26" y="4050833"/>
            <a:ext cx="3164600" cy="10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B20BF-239D-4CCC-9E40-8C03CE7E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Tour de table des participants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32576D-D63E-4665-AF8C-45E0628676A5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Invitée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Lucie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Boissier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 Fredon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46FDFB-9037-4EF8-ABF2-4FBAAE40A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035" y="1036457"/>
            <a:ext cx="4602747" cy="42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démarche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Signature de la Charte régionale d’entretien et de gestion des espaces publics (01/10/2018), démarche « zéro pesticide » </a:t>
            </a:r>
          </a:p>
          <a:p>
            <a:r>
              <a:rPr lang="fr-FR" sz="2000" dirty="0"/>
              <a:t>Labellisation : audit 2018 – 2 libellules « espace nature »</a:t>
            </a:r>
          </a:p>
          <a:p>
            <a:r>
              <a:rPr lang="fr-FR" sz="2000" dirty="0"/>
              <a:t>Dispositif Région « Lycée en transition »</a:t>
            </a:r>
          </a:p>
          <a:p>
            <a:r>
              <a:rPr lang="fr-FR" sz="2000" dirty="0"/>
              <a:t>Dispositif Etat « E3D, établissement en démarche globale de développement durable »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4" y="1105089"/>
            <a:ext cx="2402379" cy="51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Concrètement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724025"/>
            <a:ext cx="9943041" cy="4317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Le lycée a été auditionné en 2018 et a obtenu 2 libellules sur les 3 possibles. </a:t>
            </a:r>
          </a:p>
          <a:p>
            <a:pPr marL="0" indent="0">
              <a:buNone/>
            </a:pPr>
            <a:r>
              <a:rPr lang="fr-FR" sz="2000" dirty="0"/>
              <a:t>En effet, le lycée n’utilise plus de produits phytosanitaires depuis plusieurs années.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 Pour l’obtention de la 3</a:t>
            </a:r>
            <a:r>
              <a:rPr lang="fr-FR" sz="2000" baseline="30000" dirty="0"/>
              <a:t>e</a:t>
            </a:r>
            <a:r>
              <a:rPr lang="fr-FR" sz="2000" dirty="0"/>
              <a:t> libellule, il nous manquait:</a:t>
            </a:r>
          </a:p>
          <a:p>
            <a:r>
              <a:rPr lang="fr-FR" sz="2000" dirty="0"/>
              <a:t> un plan de gestion des espaces verts pour la préservation de la biodiversité,</a:t>
            </a:r>
          </a:p>
          <a:p>
            <a:r>
              <a:rPr lang="fr-FR" sz="2000" dirty="0"/>
              <a:t> la communication,</a:t>
            </a:r>
          </a:p>
          <a:p>
            <a:r>
              <a:rPr lang="fr-FR" sz="2000" dirty="0"/>
              <a:t> la participation de l’équipe éducative et des élèves.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Le lycée sera à nouveau être auditionné par CERTIPAQ </a:t>
            </a:r>
            <a:r>
              <a:rPr lang="fr-FR" sz="2000"/>
              <a:t>le 27/08/2021.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6543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5462B4-669C-47A8-997F-BB74462D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240110"/>
            <a:ext cx="9941259" cy="4374153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FE12C747-8E27-4907-B258-7B7D98712C19}"/>
              </a:ext>
            </a:extLst>
          </p:cNvPr>
          <p:cNvSpPr txBox="1">
            <a:spLocks/>
          </p:cNvSpPr>
          <p:nvPr/>
        </p:nvSpPr>
        <p:spPr>
          <a:xfrm>
            <a:off x="675744" y="2737245"/>
            <a:ext cx="4185623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06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03AF9A-17A8-4905-9251-D6179D16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351949"/>
            <a:ext cx="9941259" cy="41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fr-FR" sz="4000" dirty="0"/>
              <a:t>Entretien des espaces verts:</a:t>
            </a:r>
            <a:br>
              <a:rPr lang="fr-FR" sz="4000" dirty="0"/>
            </a:br>
            <a:r>
              <a:rPr lang="fr-FR" sz="4000" dirty="0"/>
              <a:t>Plan de désherbage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4294967295"/>
          </p:nvPr>
        </p:nvSpPr>
        <p:spPr>
          <a:xfrm>
            <a:off x="457199" y="2146300"/>
            <a:ext cx="9591675" cy="3305175"/>
          </a:xfrm>
        </p:spPr>
        <p:txBody>
          <a:bodyPr>
            <a:normAutofit/>
          </a:bodyPr>
          <a:lstStyle/>
          <a:p>
            <a:r>
              <a:rPr lang="fr-FR" sz="2800" dirty="0"/>
              <a:t>Le phyto sanitaire et le désherbage chimique ont totalement été abandonnés.</a:t>
            </a:r>
          </a:p>
          <a:p>
            <a:r>
              <a:rPr lang="fr-FR" sz="2800" dirty="0"/>
              <a:t>Le désherbage se fait mécaniquement à l’aide d’un roto fil, un réciprocateur à batterie et divers outils portatifs</a:t>
            </a:r>
          </a:p>
          <a:p>
            <a:r>
              <a:rPr lang="fr-FR" sz="2800" dirty="0"/>
              <a:t>Où ?  le long des bâtiments et sur les pavés et zones de circulation.</a:t>
            </a:r>
          </a:p>
        </p:txBody>
      </p:sp>
    </p:spTree>
    <p:extLst>
      <p:ext uri="{BB962C8B-B14F-4D97-AF65-F5344CB8AC3E}">
        <p14:creationId xmlns:p14="http://schemas.microsoft.com/office/powerpoint/2010/main" val="404268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47405"/>
            <a:ext cx="8596668" cy="1320800"/>
          </a:xfrm>
        </p:spPr>
        <p:txBody>
          <a:bodyPr/>
          <a:lstStyle/>
          <a:p>
            <a:r>
              <a:rPr lang="fr-FR" dirty="0"/>
              <a:t>Nos équipements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000" dirty="0"/>
              <a:t>Un </a:t>
            </a:r>
            <a:r>
              <a:rPr lang="fr-FR" sz="2000" dirty="0" err="1"/>
              <a:t>réciprocateur</a:t>
            </a:r>
            <a:r>
              <a:rPr lang="fr-FR" sz="2000" dirty="0"/>
              <a:t> à batteries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2" y="2736965"/>
            <a:ext cx="3905357" cy="3663835"/>
          </a:xfrm>
          <a:prstGeom prst="rect">
            <a:avLst/>
          </a:prstGeom>
        </p:spPr>
      </p:pic>
      <p:pic>
        <p:nvPicPr>
          <p:cNvPr id="1026" name="Picture 2" descr="Désherbeur thermique Polyflam - Cdiscount Jardin">
            <a:extLst>
              <a:ext uri="{FF2B5EF4-FFF2-40B4-BE49-F238E27FC236}">
                <a16:creationId xmlns:a16="http://schemas.microsoft.com/office/drawing/2014/main" id="{1953ED1C-FA1D-47C5-9768-22C552E473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96" y="2095320"/>
            <a:ext cx="4153080" cy="41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7DA2A-B976-4E9F-B8B1-1E9D5937D015}"/>
              </a:ext>
            </a:extLst>
          </p:cNvPr>
          <p:cNvSpPr txBox="1">
            <a:spLocks/>
          </p:cNvSpPr>
          <p:nvPr/>
        </p:nvSpPr>
        <p:spPr>
          <a:xfrm>
            <a:off x="5238615" y="2095320"/>
            <a:ext cx="418403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Un </a:t>
            </a:r>
            <a:r>
              <a:rPr lang="fr-FR" sz="2000" dirty="0" err="1"/>
              <a:t>désherbeur</a:t>
            </a:r>
            <a:r>
              <a:rPr lang="fr-FR" sz="2000" dirty="0"/>
              <a:t> thermique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tondeuses : 1 à batterie (</a:t>
            </a:r>
            <a:r>
              <a:rPr lang="fr-FR" dirty="0" err="1"/>
              <a:t>mulching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                     1 autoportée thermique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81" y="1763757"/>
            <a:ext cx="5360194" cy="4878344"/>
          </a:xfrm>
        </p:spPr>
      </p:pic>
    </p:spTree>
    <p:extLst>
      <p:ext uri="{BB962C8B-B14F-4D97-AF65-F5344CB8AC3E}">
        <p14:creationId xmlns:p14="http://schemas.microsoft.com/office/powerpoint/2010/main" val="32208671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479</Words>
  <Application>Microsoft Office PowerPoint</Application>
  <PresentationFormat>Grand écran</PresentationFormat>
  <Paragraphs>55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Facette</vt:lpstr>
      <vt:lpstr>Biodiversité au lycée</vt:lpstr>
      <vt:lpstr>Tour de table des participants</vt:lpstr>
      <vt:lpstr>Présentation de la démarche </vt:lpstr>
      <vt:lpstr>Concrètement :</vt:lpstr>
      <vt:lpstr>Présentation PowerPoint</vt:lpstr>
      <vt:lpstr>Présentation PowerPoint</vt:lpstr>
      <vt:lpstr>Entretien des espaces verts: Plan de désherbage  </vt:lpstr>
      <vt:lpstr>Nos équipements</vt:lpstr>
      <vt:lpstr>2 tondeuses : 1 à batterie (mulching)                      1 autoportée thermique</vt:lpstr>
      <vt:lpstr>Plan de gestion différenciée</vt:lpstr>
      <vt:lpstr>Présentation PowerPoint</vt:lpstr>
      <vt:lpstr>Présentation PowerPoint</vt:lpstr>
      <vt:lpstr>Présentation PowerPoint</vt:lpstr>
      <vt:lpstr>Les projets d’aménagement pour la rentrée 2021</vt:lpstr>
      <vt:lpstr>Présentation PowerPoint</vt:lpstr>
      <vt:lpstr> Projets en cours de SVT/  actions éco-délégués  2021/22 ? </vt:lpstr>
      <vt:lpstr>Communication / sensibilisation</vt:lpstr>
      <vt:lpstr>Lycée en transition: les autres actions dans lesquelles le lycée est engagé</vt:lpstr>
      <vt:lpstr>A nous de jouer collectivement pour relever de nouveaux défis!</vt:lpstr>
    </vt:vector>
  </TitlesOfParts>
  <Company>Lycees et Colleges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Biodiversité au lycée</dc:title>
  <dc:creator>ge</dc:creator>
  <cp:lastModifiedBy>MONTEMBAULT Morgane</cp:lastModifiedBy>
  <cp:revision>28</cp:revision>
  <dcterms:created xsi:type="dcterms:W3CDTF">2021-05-26T09:42:52Z</dcterms:created>
  <dcterms:modified xsi:type="dcterms:W3CDTF">2021-06-28T21:16:17Z</dcterms:modified>
</cp:coreProperties>
</file>